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479" r:id="rId2"/>
    <p:sldId id="523" r:id="rId3"/>
    <p:sldId id="510" r:id="rId4"/>
    <p:sldId id="512" r:id="rId5"/>
    <p:sldId id="513" r:id="rId6"/>
    <p:sldId id="495" r:id="rId7"/>
    <p:sldId id="496" r:id="rId8"/>
    <p:sldId id="514" r:id="rId9"/>
    <p:sldId id="498" r:id="rId10"/>
    <p:sldId id="499" r:id="rId11"/>
    <p:sldId id="501" r:id="rId12"/>
    <p:sldId id="502" r:id="rId13"/>
    <p:sldId id="504" r:id="rId14"/>
    <p:sldId id="505" r:id="rId15"/>
    <p:sldId id="506" r:id="rId16"/>
    <p:sldId id="476" r:id="rId17"/>
    <p:sldId id="515" r:id="rId18"/>
    <p:sldId id="516" r:id="rId19"/>
    <p:sldId id="517" r:id="rId20"/>
    <p:sldId id="518" r:id="rId21"/>
    <p:sldId id="519" r:id="rId22"/>
    <p:sldId id="520" r:id="rId23"/>
    <p:sldId id="521" r:id="rId24"/>
    <p:sldId id="522" r:id="rId25"/>
    <p:sldId id="477" r:id="rId26"/>
    <p:sldId id="480" r:id="rId27"/>
  </p:sldIdLst>
  <p:sldSz cx="9144000" cy="5143500" type="screen16x9"/>
  <p:notesSz cx="9866313" cy="67357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142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28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43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574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5715" algn="l" defTabSz="91428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2857" algn="l" defTabSz="91428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000" algn="l" defTabSz="91428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143" algn="l" defTabSz="914288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39" autoAdjust="0"/>
    <p:restoredTop sz="94624" autoAdjust="0"/>
  </p:normalViewPr>
  <p:slideViewPr>
    <p:cSldViewPr>
      <p:cViewPr varScale="1">
        <p:scale>
          <a:sx n="109" d="100"/>
          <a:sy n="109" d="100"/>
        </p:scale>
        <p:origin x="108" y="6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275561" cy="336631"/>
          </a:xfrm>
          <a:prstGeom prst="rect">
            <a:avLst/>
          </a:prstGeom>
        </p:spPr>
        <p:txBody>
          <a:bodyPr vert="horz" lIns="90760" tIns="45380" rIns="90760" bIns="4538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89167" y="2"/>
            <a:ext cx="4275560" cy="336631"/>
          </a:xfrm>
          <a:prstGeom prst="rect">
            <a:avLst/>
          </a:prstGeom>
        </p:spPr>
        <p:txBody>
          <a:bodyPr vert="horz" lIns="90760" tIns="45380" rIns="90760" bIns="4538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DC962399-C8BC-4F17-8E82-6EE15C326452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3" y="6397561"/>
            <a:ext cx="4275561" cy="336631"/>
          </a:xfrm>
          <a:prstGeom prst="rect">
            <a:avLst/>
          </a:prstGeom>
        </p:spPr>
        <p:txBody>
          <a:bodyPr vert="horz" lIns="90760" tIns="45380" rIns="90760" bIns="4538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89167" y="6397561"/>
            <a:ext cx="4275560" cy="336631"/>
          </a:xfrm>
          <a:prstGeom prst="rect">
            <a:avLst/>
          </a:prstGeom>
        </p:spPr>
        <p:txBody>
          <a:bodyPr vert="horz" lIns="90760" tIns="45380" rIns="90760" bIns="4538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27B2F5B-3709-4CA7-80BA-1E1EE493024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06701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3" y="2"/>
            <a:ext cx="4275561" cy="336631"/>
          </a:xfrm>
          <a:prstGeom prst="rect">
            <a:avLst/>
          </a:prstGeom>
        </p:spPr>
        <p:txBody>
          <a:bodyPr vert="horz" lIns="90760" tIns="45380" rIns="90760" bIns="4538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9167" y="2"/>
            <a:ext cx="4275560" cy="336631"/>
          </a:xfrm>
          <a:prstGeom prst="rect">
            <a:avLst/>
          </a:prstGeom>
        </p:spPr>
        <p:txBody>
          <a:bodyPr vert="horz" lIns="90760" tIns="45380" rIns="90760" bIns="4538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34DA860D-5876-4857-BD8B-E547AE27A48D}" type="datetimeFigureOut">
              <a:rPr lang="ru-RU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92400" y="506413"/>
            <a:ext cx="4481513" cy="25225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0" tIns="45380" rIns="90760" bIns="4538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792" y="3199569"/>
            <a:ext cx="7892733" cy="3031251"/>
          </a:xfrm>
          <a:prstGeom prst="rect">
            <a:avLst/>
          </a:prstGeom>
        </p:spPr>
        <p:txBody>
          <a:bodyPr vert="horz" lIns="90760" tIns="45380" rIns="90760" bIns="4538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3" y="6397561"/>
            <a:ext cx="4275561" cy="336631"/>
          </a:xfrm>
          <a:prstGeom prst="rect">
            <a:avLst/>
          </a:prstGeom>
        </p:spPr>
        <p:txBody>
          <a:bodyPr vert="horz" lIns="90760" tIns="45380" rIns="90760" bIns="4538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9167" y="6397561"/>
            <a:ext cx="4275560" cy="336631"/>
          </a:xfrm>
          <a:prstGeom prst="rect">
            <a:avLst/>
          </a:prstGeom>
        </p:spPr>
        <p:txBody>
          <a:bodyPr vert="horz" lIns="90760" tIns="45380" rIns="90760" bIns="4538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574203FE-C283-446F-92D0-FDE0EC0F0F6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68104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2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4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4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54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2924A-7BFF-4905-B031-F33875F23C50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C4B2E-EB75-4C87-9883-51863D5A527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8B4982-9A40-46D5-9321-D11E2C77E275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DA1CCC-AFA9-4FDA-8B62-FC5E18386F7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6594B-4F16-46CA-9A34-FEB316613791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5DCE15-23C1-4D20-8AF6-D1309CBA706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70263-73C3-454E-9F21-836FD2FF9AC9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FAABA-FA5A-4944-940C-A8188472EE4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14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8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5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85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14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EE9FD-5F20-498F-BFF1-DB83567B694D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C48F1-1100-49AA-8C55-8E5014CA4F6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A02598-C5ED-4528-9056-49C35A5F2682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0E628-C5C7-4B60-B17A-B22C62CD717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42" indent="0">
              <a:buNone/>
              <a:defRPr sz="2000" b="1"/>
            </a:lvl2pPr>
            <a:lvl3pPr marL="914288" indent="0">
              <a:buNone/>
              <a:defRPr sz="1800" b="1"/>
            </a:lvl3pPr>
            <a:lvl4pPr marL="1371430" indent="0">
              <a:buNone/>
              <a:defRPr sz="1600" b="1"/>
            </a:lvl4pPr>
            <a:lvl5pPr marL="1828574" indent="0">
              <a:buNone/>
              <a:defRPr sz="1600" b="1"/>
            </a:lvl5pPr>
            <a:lvl6pPr marL="2285715" indent="0">
              <a:buNone/>
              <a:defRPr sz="1600" b="1"/>
            </a:lvl6pPr>
            <a:lvl7pPr marL="2742857" indent="0">
              <a:buNone/>
              <a:defRPr sz="1600" b="1"/>
            </a:lvl7pPr>
            <a:lvl8pPr marL="3200000" indent="0">
              <a:buNone/>
              <a:defRPr sz="1600" b="1"/>
            </a:lvl8pPr>
            <a:lvl9pPr marL="3657143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5B9AD3-892C-4C65-BAE8-BFC7E526F2FE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765D19-AF58-43B0-8B79-A99A238AC3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AD62B9-F1D8-449F-9FC6-F52FCC3258FC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567F5-858E-4E7B-8B08-27FEE6681E5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CB962-A47C-4BEB-95AC-027BCAA18A9C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B4E9A0-85AD-4505-B83A-02C4E308E7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7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900B38-B4C1-4A49-8FDA-76B1087917CC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93057-643D-461D-953C-DA18A034BAE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42" indent="0">
              <a:buNone/>
              <a:defRPr sz="2800"/>
            </a:lvl2pPr>
            <a:lvl3pPr marL="914288" indent="0">
              <a:buNone/>
              <a:defRPr sz="2400"/>
            </a:lvl3pPr>
            <a:lvl4pPr marL="1371430" indent="0">
              <a:buNone/>
              <a:defRPr sz="2000"/>
            </a:lvl4pPr>
            <a:lvl5pPr marL="1828574" indent="0">
              <a:buNone/>
              <a:defRPr sz="2000"/>
            </a:lvl5pPr>
            <a:lvl6pPr marL="2285715" indent="0">
              <a:buNone/>
              <a:defRPr sz="2000"/>
            </a:lvl6pPr>
            <a:lvl7pPr marL="2742857" indent="0">
              <a:buNone/>
              <a:defRPr sz="2000"/>
            </a:lvl7pPr>
            <a:lvl8pPr marL="3200000" indent="0">
              <a:buNone/>
              <a:defRPr sz="2000"/>
            </a:lvl8pPr>
            <a:lvl9pPr marL="3657143" indent="0">
              <a:buNone/>
              <a:defRPr sz="2000"/>
            </a:lvl9pPr>
          </a:lstStyle>
          <a:p>
            <a:pPr lvl="0"/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3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142" indent="0">
              <a:buNone/>
              <a:defRPr sz="1200"/>
            </a:lvl2pPr>
            <a:lvl3pPr marL="914288" indent="0">
              <a:buNone/>
              <a:defRPr sz="1000"/>
            </a:lvl3pPr>
            <a:lvl4pPr marL="1371430" indent="0">
              <a:buNone/>
              <a:defRPr sz="900"/>
            </a:lvl4pPr>
            <a:lvl5pPr marL="1828574" indent="0">
              <a:buNone/>
              <a:defRPr sz="900"/>
            </a:lvl5pPr>
            <a:lvl6pPr marL="2285715" indent="0">
              <a:buNone/>
              <a:defRPr sz="900"/>
            </a:lvl6pPr>
            <a:lvl7pPr marL="2742857" indent="0">
              <a:buNone/>
              <a:defRPr sz="900"/>
            </a:lvl7pPr>
            <a:lvl8pPr marL="3200000" indent="0">
              <a:buNone/>
              <a:defRPr sz="900"/>
            </a:lvl8pPr>
            <a:lvl9pPr marL="3657143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73AC75-28AA-4E63-9614-F81AFEB99D5E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63F8DC-6400-4DEE-9791-C00267FF7B0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0597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8EE67E-BC8A-4832-8C6F-62AEF71DC4FE}" type="datetime1">
              <a:rPr lang="ru-RU" smtClean="0"/>
              <a:pPr>
                <a:defRPr/>
              </a:pPr>
              <a:t>22.09.2016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30" tIns="45715" rIns="91430" bIns="45715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50472C7-F08E-4ADF-ADF4-B65F1AD3C71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142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288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43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574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857" indent="-342857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9" indent="-285715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8" indent="-22857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0" indent="-22857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4" indent="-22857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85" indent="-228570" algn="l" defTabSz="9142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0" indent="-228570" algn="l" defTabSz="9142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3" indent="-228570" algn="l" defTabSz="9142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15" indent="-228570" algn="l" defTabSz="9142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5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4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cid:2:13084:5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cid:2:13084:0" TargetMode="Externa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339" y="2"/>
            <a:ext cx="9175750" cy="52371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/>
        </p:spPr>
      </p:pic>
      <p:sp>
        <p:nvSpPr>
          <p:cNvPr id="3" name="Прямоугольник 2"/>
          <p:cNvSpPr/>
          <p:nvPr/>
        </p:nvSpPr>
        <p:spPr>
          <a:xfrm>
            <a:off x="142847" y="1275606"/>
            <a:ext cx="8786873" cy="1938962"/>
          </a:xfrm>
          <a:prstGeom prst="rect">
            <a:avLst/>
          </a:prstGeom>
        </p:spPr>
        <p:txBody>
          <a:bodyPr wrap="square" lIns="91410" tIns="45705" rIns="91410" bIns="45705">
            <a:spAutoFit/>
          </a:bodyPr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Региональная </a:t>
            </a:r>
          </a:p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система оценки качества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образования </a:t>
            </a:r>
          </a:p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 Республике Татарстан</a:t>
            </a:r>
            <a:endParaRPr lang="ru-RU" sz="4000" kern="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5918497" y="3579862"/>
            <a:ext cx="4702175" cy="1512094"/>
          </a:xfrm>
          <a:prstGeom prst="rect">
            <a:avLst/>
          </a:prstGeom>
          <a:ln>
            <a:noFill/>
          </a:ln>
          <a:effectLst/>
        </p:spPr>
        <p:txBody>
          <a:bodyPr lIns="91410" tIns="45705" rIns="91410" bIns="45705"/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Т.Т.Федорова, </a:t>
            </a:r>
          </a:p>
          <a:p>
            <a:pPr algn="l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начальник управления </a:t>
            </a:r>
          </a:p>
          <a:p>
            <a:pPr algn="l">
              <a:spcBef>
                <a:spcPts val="0"/>
              </a:spcBef>
              <a:defRPr/>
            </a:pPr>
            <a:r>
              <a:rPr lang="ru-RU" sz="2000" b="1" dirty="0" smtClean="0">
                <a:solidFill>
                  <a:srgbClr val="4F81BD">
                    <a:lumMod val="7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общего образования</a:t>
            </a:r>
            <a:endParaRPr lang="ru-RU" sz="2000" b="1" i="1" dirty="0">
              <a:solidFill>
                <a:srgbClr val="1F497D"/>
              </a:solidFill>
            </a:endParaRPr>
          </a:p>
        </p:txBody>
      </p:sp>
      <p:pic>
        <p:nvPicPr>
          <p:cNvPr id="148486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69" t="-25317" r="3548" b="-12151"/>
          <a:stretch>
            <a:fillRect/>
          </a:stretch>
        </p:blipFill>
        <p:spPr bwMode="auto">
          <a:xfrm>
            <a:off x="-136524" y="286942"/>
            <a:ext cx="9388475" cy="610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848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74709" b="-52907"/>
          <a:stretch>
            <a:fillRect/>
          </a:stretch>
        </p:blipFill>
        <p:spPr bwMode="auto">
          <a:xfrm>
            <a:off x="-136524" y="4726432"/>
            <a:ext cx="9388475" cy="797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8" descr="http://abali.ru/wp-content/uploads/2011/09/Coat_of_Arms_of_Tatarstan_gerb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496" y="123480"/>
            <a:ext cx="1076328" cy="106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2586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03648" y="1011808"/>
            <a:ext cx="4040188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Ноябрь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552500"/>
            <a:ext cx="4752528" cy="2963466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4</a:t>
            </a:r>
            <a:r>
              <a:rPr lang="ru-RU" sz="2000" b="1" dirty="0" smtClean="0">
                <a:solidFill>
                  <a:srgbClr val="0070C0"/>
                </a:solidFill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Четвертные директорские контрольные работы: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6, 7 классы - русский язык, математика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8, 9 классы - физика, химия, математика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5</a:t>
            </a:r>
            <a:r>
              <a:rPr lang="ru-RU" sz="2000" b="1" dirty="0" smtClean="0">
                <a:solidFill>
                  <a:srgbClr val="0070C0"/>
                </a:solidFill>
              </a:rPr>
              <a:t>. Пробные ЕГЭ по математике,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русскому языку, ЕРЭ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Проекты ЕГЭ без двоек, ЕГЭ на пять с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5+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56176" y="1011808"/>
            <a:ext cx="4041775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Декабрь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932040" y="1631156"/>
            <a:ext cx="4113783" cy="2963466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1.</a:t>
            </a: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</a:rPr>
              <a:t>Изучение уровня готовности дошкольников (8 ДОУ)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2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</a:rPr>
              <a:t>. Независимая оценка качества знаний учащихся </a:t>
            </a:r>
            <a:r>
              <a:rPr lang="ru-RU" sz="2000" b="1" dirty="0">
                <a:solidFill>
                  <a:srgbClr val="002060"/>
                </a:solidFill>
              </a:rPr>
              <a:t>7</a:t>
            </a:r>
            <a:r>
              <a:rPr lang="ru-RU" sz="2000" b="1" dirty="0" smtClean="0">
                <a:solidFill>
                  <a:srgbClr val="002060"/>
                </a:solidFill>
              </a:rPr>
              <a:t>, 8 </a:t>
            </a:r>
            <a:r>
              <a:rPr lang="ru-RU" sz="2000" b="1" dirty="0">
                <a:solidFill>
                  <a:srgbClr val="002060"/>
                </a:solidFill>
              </a:rPr>
              <a:t>классов </a:t>
            </a:r>
            <a:r>
              <a:rPr lang="ru-RU" sz="2000" b="1" dirty="0">
                <a:solidFill>
                  <a:srgbClr val="0070C0"/>
                </a:solidFill>
              </a:rPr>
              <a:t>по русскому языку, математике, физике, </a:t>
            </a:r>
            <a:r>
              <a:rPr lang="ru-RU" sz="2000" b="1" dirty="0" smtClean="0">
                <a:solidFill>
                  <a:srgbClr val="0070C0"/>
                </a:solidFill>
              </a:rPr>
              <a:t>истории,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обществознанию</a:t>
            </a:r>
            <a:r>
              <a:rPr lang="ru-RU" sz="2000" b="1" dirty="0">
                <a:solidFill>
                  <a:srgbClr val="0070C0"/>
                </a:solidFill>
              </a:rPr>
              <a:t>, биологии в рамках </a:t>
            </a:r>
            <a:r>
              <a:rPr lang="ru-RU" sz="2000" b="1" dirty="0" smtClean="0">
                <a:solidFill>
                  <a:srgbClr val="0070C0"/>
                </a:solidFill>
              </a:rPr>
              <a:t>КС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</a:rPr>
              <a:t>(Апастовский, Буинский районы)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3. Итоговое сочинение 11 классов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2016-2017 учебный год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72" y="4530154"/>
            <a:ext cx="2133600" cy="273844"/>
          </a:xfrm>
        </p:spPr>
        <p:txBody>
          <a:bodyPr/>
          <a:lstStyle/>
          <a:p>
            <a:pPr>
              <a:defRPr/>
            </a:pPr>
            <a:fld id="{3D8567F5-858E-4E7B-8B08-27FEE6681E58}" type="slidenum">
              <a:rPr lang="ru-RU" smtClean="0"/>
              <a:pPr>
                <a:defRPr/>
              </a:pPr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7866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67916" y="771551"/>
            <a:ext cx="4040188" cy="576063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Декабрь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1334" y="1347614"/>
            <a:ext cx="4564682" cy="2952328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4</a:t>
            </a:r>
            <a:r>
              <a:rPr lang="ru-RU" sz="2000" b="1" dirty="0" smtClean="0">
                <a:solidFill>
                  <a:srgbClr val="0070C0"/>
                </a:solidFill>
              </a:rPr>
              <a:t>. </a:t>
            </a:r>
            <a:r>
              <a:rPr lang="ru-RU" sz="2000" b="1" dirty="0" smtClean="0">
                <a:solidFill>
                  <a:srgbClr val="C00000"/>
                </a:solidFill>
              </a:rPr>
              <a:t>Полугодовые муниципальные контрольные работы: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6, 7 классы - русский язык, математика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C00000"/>
                </a:solidFill>
              </a:rPr>
              <a:t>8, 9 классы - история, химия, география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5. </a:t>
            </a:r>
            <a:r>
              <a:rPr lang="ru-RU" sz="2000" b="1" dirty="0" smtClean="0">
                <a:solidFill>
                  <a:srgbClr val="00B050"/>
                </a:solidFill>
              </a:rPr>
              <a:t>Независимая оценка качества знаний учащихся по математике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в 7-х классах (ФИОКО)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18857" y="843559"/>
            <a:ext cx="4041775" cy="504056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Январь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88023" y="1340966"/>
            <a:ext cx="4248473" cy="3247008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1. Региональный этап олимпиады учителей математики, физики, химии, биологии, русского языка, татарского языка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2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</a:rPr>
              <a:t>. Независимая оценка качества знаний учащихся </a:t>
            </a:r>
            <a:r>
              <a:rPr lang="ru-RU" sz="2000" b="1" dirty="0">
                <a:solidFill>
                  <a:srgbClr val="002060"/>
                </a:solidFill>
              </a:rPr>
              <a:t>7</a:t>
            </a:r>
            <a:r>
              <a:rPr lang="ru-RU" sz="2000" b="1" dirty="0" smtClean="0">
                <a:solidFill>
                  <a:srgbClr val="002060"/>
                </a:solidFill>
              </a:rPr>
              <a:t>, 8</a:t>
            </a:r>
            <a:r>
              <a:rPr lang="ru-RU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>
                <a:solidFill>
                  <a:srgbClr val="0070C0"/>
                </a:solidFill>
              </a:rPr>
              <a:t>классов по русскому языку, математике, физике, истории, обществознанию, биологии в рамках </a:t>
            </a:r>
            <a:r>
              <a:rPr lang="ru-RU" sz="2000" b="1" dirty="0" smtClean="0">
                <a:solidFill>
                  <a:srgbClr val="0070C0"/>
                </a:solidFill>
              </a:rPr>
              <a:t>КС </a:t>
            </a:r>
            <a:r>
              <a:rPr lang="ru-RU" sz="2000" b="1" dirty="0" smtClean="0">
                <a:solidFill>
                  <a:srgbClr val="002060"/>
                </a:solidFill>
              </a:rPr>
              <a:t>(Лаишевский, Тюлячинский районы)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9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72" y="4530154"/>
            <a:ext cx="2133600" cy="273844"/>
          </a:xfrm>
        </p:spPr>
        <p:txBody>
          <a:bodyPr/>
          <a:lstStyle/>
          <a:p>
            <a:pPr>
              <a:defRPr/>
            </a:pPr>
            <a:fld id="{3D8567F5-858E-4E7B-8B08-27FEE6681E58}" type="slidenum">
              <a:rPr lang="ru-RU" smtClean="0"/>
              <a:pPr>
                <a:defRPr/>
              </a:pPr>
              <a:t>11</a:t>
            </a:fld>
            <a:endParaRPr lang="ru-RU" dirty="0"/>
          </a:p>
        </p:txBody>
      </p:sp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2016-2017 учебный год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7105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11932" y="915566"/>
            <a:ext cx="4040188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Январь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504" y="1707654"/>
            <a:ext cx="4824536" cy="2963466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3</a:t>
            </a:r>
            <a:r>
              <a:rPr lang="ru-RU" b="1" dirty="0" smtClean="0">
                <a:solidFill>
                  <a:srgbClr val="0070C0"/>
                </a:solidFill>
              </a:rPr>
              <a:t>. Пробный ОГЭ по математике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Пробный ОГЭ по русскому языку</a:t>
            </a:r>
            <a:endParaRPr lang="ru-RU" b="1" dirty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Пробный ЕРТ по татарскому языку</a:t>
            </a:r>
            <a:endParaRPr lang="ru-RU" b="1" dirty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Проекты ОГЭ без двоек, ОГЭ на пять с плюсом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84168" y="939800"/>
            <a:ext cx="4041775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Февраль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138737" y="1491630"/>
            <a:ext cx="4041775" cy="296346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1. Независимая оценка качества знаний учащихся 10-х классов по русскому языку, обществознанию, химии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B050"/>
                </a:solidFill>
              </a:rPr>
              <a:t>2</a:t>
            </a:r>
            <a:r>
              <a:rPr lang="ru-RU" b="1" dirty="0" smtClean="0">
                <a:solidFill>
                  <a:srgbClr val="00B050"/>
                </a:solidFill>
              </a:rPr>
              <a:t> </a:t>
            </a:r>
            <a:r>
              <a:rPr lang="ru-RU" b="1" dirty="0">
                <a:solidFill>
                  <a:srgbClr val="00B050"/>
                </a:solidFill>
              </a:rPr>
              <a:t>. </a:t>
            </a:r>
            <a:r>
              <a:rPr lang="ru-RU" b="1" dirty="0" smtClean="0">
                <a:solidFill>
                  <a:srgbClr val="00B050"/>
                </a:solidFill>
              </a:rPr>
              <a:t>НИКО по химии, биологии, физической культуре (выборка)</a:t>
            </a:r>
            <a:endParaRPr lang="ru-RU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 bwMode="auto">
          <a:xfrm>
            <a:off x="457200" y="-20538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42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28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43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57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2016-2017 учебный год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72" y="4515966"/>
            <a:ext cx="2133600" cy="273844"/>
          </a:xfrm>
        </p:spPr>
        <p:txBody>
          <a:bodyPr/>
          <a:lstStyle/>
          <a:p>
            <a:pPr>
              <a:defRPr/>
            </a:pPr>
            <a:fld id="{3D8567F5-858E-4E7B-8B08-27FEE6681E58}" type="slidenum">
              <a:rPr lang="ru-RU" smtClean="0"/>
              <a:pPr>
                <a:defRPr/>
              </a:pPr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1051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11932" y="915567"/>
            <a:ext cx="4040188" cy="432047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Февраль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1334" y="1412974"/>
            <a:ext cx="5068738" cy="3319016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3</a:t>
            </a:r>
            <a:r>
              <a:rPr lang="ru-RU" b="1" dirty="0" smtClean="0">
                <a:solidFill>
                  <a:srgbClr val="0070C0"/>
                </a:solidFill>
              </a:rPr>
              <a:t>. </a:t>
            </a:r>
            <a:r>
              <a:rPr lang="ru-RU" b="1" dirty="0">
                <a:solidFill>
                  <a:srgbClr val="0070C0"/>
                </a:solidFill>
              </a:rPr>
              <a:t>Независимая оценка качества знаний учащихся </a:t>
            </a:r>
            <a:r>
              <a:rPr lang="ru-RU" b="1" dirty="0">
                <a:solidFill>
                  <a:srgbClr val="002060"/>
                </a:solidFill>
              </a:rPr>
              <a:t>7</a:t>
            </a:r>
            <a:r>
              <a:rPr lang="ru-RU" b="1" dirty="0" smtClean="0">
                <a:solidFill>
                  <a:srgbClr val="002060"/>
                </a:solidFill>
              </a:rPr>
              <a:t>, 8 </a:t>
            </a:r>
            <a:r>
              <a:rPr lang="ru-RU" b="1" dirty="0">
                <a:solidFill>
                  <a:srgbClr val="002060"/>
                </a:solidFill>
              </a:rPr>
              <a:t>классов </a:t>
            </a:r>
            <a:r>
              <a:rPr lang="ru-RU" b="1" dirty="0">
                <a:solidFill>
                  <a:srgbClr val="0070C0"/>
                </a:solidFill>
              </a:rPr>
              <a:t>по русскому языку, математике, физике, истории, обществознанию, биологии в рамках </a:t>
            </a:r>
            <a:r>
              <a:rPr lang="ru-RU" b="1" dirty="0" smtClean="0">
                <a:solidFill>
                  <a:srgbClr val="0070C0"/>
                </a:solidFill>
              </a:rPr>
              <a:t>КС </a:t>
            </a:r>
            <a:r>
              <a:rPr lang="ru-RU" b="1" dirty="0" smtClean="0">
                <a:solidFill>
                  <a:srgbClr val="002060"/>
                </a:solidFill>
              </a:rPr>
              <a:t>(</a:t>
            </a:r>
            <a:r>
              <a:rPr lang="ru-RU" b="1" dirty="0">
                <a:solidFill>
                  <a:srgbClr val="002060"/>
                </a:solidFill>
              </a:rPr>
              <a:t>К</a:t>
            </a:r>
            <a:r>
              <a:rPr lang="ru-RU" b="1" dirty="0" smtClean="0">
                <a:solidFill>
                  <a:srgbClr val="002060"/>
                </a:solidFill>
              </a:rPr>
              <a:t>айбицкий, Верхнеуслонский районы)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4. Контрольные срезы в 8,9 классах по физике, химии (ФИОКО)</a:t>
            </a:r>
            <a:endParaRPr lang="ru-RU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722913" y="843558"/>
            <a:ext cx="4041775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Март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652120" y="1408484"/>
            <a:ext cx="4041775" cy="296346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0070C0"/>
                </a:solidFill>
              </a:rPr>
              <a:t>Пробные ЕГЭ по русскому языку, математике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0070C0"/>
                </a:solidFill>
              </a:rPr>
              <a:t>Пробные ЕРЭ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0070C0"/>
                </a:solidFill>
              </a:rPr>
              <a:t>Проекты «ЕГЭ без двоек», «ЕГЭ на отлично»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2016-2017 учебный год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72" y="4530154"/>
            <a:ext cx="2133600" cy="273844"/>
          </a:xfrm>
        </p:spPr>
        <p:txBody>
          <a:bodyPr/>
          <a:lstStyle/>
          <a:p>
            <a:pPr>
              <a:defRPr/>
            </a:pPr>
            <a:fld id="{3D8567F5-858E-4E7B-8B08-27FEE6681E58}" type="slidenum">
              <a:rPr lang="ru-RU" smtClean="0"/>
              <a:pPr>
                <a:defRPr/>
              </a:pPr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44978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47664" y="723776"/>
            <a:ext cx="4040188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Март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7504" y="1491630"/>
            <a:ext cx="4564683" cy="2963466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4</a:t>
            </a:r>
            <a:r>
              <a:rPr lang="ru-RU" sz="2000" b="1" dirty="0" smtClean="0">
                <a:solidFill>
                  <a:srgbClr val="0070C0"/>
                </a:solidFill>
              </a:rPr>
              <a:t>. </a:t>
            </a:r>
            <a:r>
              <a:rPr lang="ru-RU" sz="2000" b="1" dirty="0">
                <a:solidFill>
                  <a:srgbClr val="0070C0"/>
                </a:solidFill>
              </a:rPr>
              <a:t>Независимая оценка качества знаний учащихся </a:t>
            </a:r>
            <a:r>
              <a:rPr lang="ru-RU" sz="2000" b="1" dirty="0">
                <a:solidFill>
                  <a:srgbClr val="002060"/>
                </a:solidFill>
              </a:rPr>
              <a:t>7</a:t>
            </a:r>
            <a:r>
              <a:rPr lang="ru-RU" sz="2000" b="1" dirty="0" smtClean="0">
                <a:solidFill>
                  <a:srgbClr val="002060"/>
                </a:solidFill>
              </a:rPr>
              <a:t>, 8 </a:t>
            </a:r>
            <a:r>
              <a:rPr lang="ru-RU" sz="2000" b="1" dirty="0">
                <a:solidFill>
                  <a:srgbClr val="002060"/>
                </a:solidFill>
              </a:rPr>
              <a:t>классов </a:t>
            </a:r>
            <a:r>
              <a:rPr lang="ru-RU" sz="2000" b="1" dirty="0">
                <a:solidFill>
                  <a:srgbClr val="0070C0"/>
                </a:solidFill>
              </a:rPr>
              <a:t>по русскому языку, математике, физике, истории, обществознанию, биологии в рамках </a:t>
            </a:r>
            <a:r>
              <a:rPr lang="ru-RU" sz="2000" b="1" dirty="0" smtClean="0">
                <a:solidFill>
                  <a:srgbClr val="0070C0"/>
                </a:solidFill>
              </a:rPr>
              <a:t>КС </a:t>
            </a:r>
            <a:r>
              <a:rPr lang="ru-RU" sz="2000" b="1" dirty="0" smtClean="0">
                <a:solidFill>
                  <a:srgbClr val="002060"/>
                </a:solidFill>
              </a:rPr>
              <a:t>(Ютазинский, </a:t>
            </a:r>
            <a:r>
              <a:rPr lang="ru-RU" sz="2000" b="1" dirty="0">
                <a:solidFill>
                  <a:srgbClr val="002060"/>
                </a:solidFill>
              </a:rPr>
              <a:t>М</a:t>
            </a:r>
            <a:r>
              <a:rPr lang="ru-RU" sz="2000" b="1" dirty="0" smtClean="0">
                <a:solidFill>
                  <a:srgbClr val="002060"/>
                </a:solidFill>
              </a:rPr>
              <a:t>услюмовский районы)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5</a:t>
            </a:r>
            <a:r>
              <a:rPr lang="ru-RU" sz="2000" b="1" dirty="0" smtClean="0">
                <a:solidFill>
                  <a:srgbClr val="0070C0"/>
                </a:solidFill>
              </a:rPr>
              <a:t>. Региональный этап олимпиады учителей по истории, обществознанию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B050"/>
                </a:solidFill>
              </a:rPr>
              <a:t>6</a:t>
            </a:r>
            <a:r>
              <a:rPr lang="ru-RU" sz="2000" b="1" dirty="0" smtClean="0">
                <a:solidFill>
                  <a:srgbClr val="00B050"/>
                </a:solidFill>
              </a:rPr>
              <a:t>.НИКО. ОБЖ 6,8 классы</a:t>
            </a:r>
            <a:endParaRPr lang="ru-RU" sz="2000" b="1" dirty="0">
              <a:solidFill>
                <a:srgbClr val="00B05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74841" y="771550"/>
            <a:ext cx="4041775" cy="432048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Апрель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4008" y="1196950"/>
            <a:ext cx="4536504" cy="3535040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1. ВПР 11 классы: физика, химия 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2. ВПР 4 классы: русский язык, окружающий мир, математика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B050"/>
                </a:solidFill>
              </a:rPr>
              <a:t>3.ВПР 5 классы: математика, история, биология</a:t>
            </a:r>
          </a:p>
          <a:p>
            <a:pPr marL="0" indent="0">
              <a:buNone/>
            </a:pPr>
            <a:r>
              <a:rPr lang="ru-RU" sz="2000" b="1" dirty="0">
                <a:solidFill>
                  <a:srgbClr val="0070C0"/>
                </a:solidFill>
              </a:rPr>
              <a:t>4</a:t>
            </a:r>
            <a:r>
              <a:rPr lang="ru-RU" sz="2000" b="1" dirty="0" smtClean="0">
                <a:solidFill>
                  <a:srgbClr val="0070C0"/>
                </a:solidFill>
              </a:rPr>
              <a:t>. Независимая </a:t>
            </a:r>
            <a:r>
              <a:rPr lang="ru-RU" sz="2000" b="1" dirty="0">
                <a:solidFill>
                  <a:srgbClr val="0070C0"/>
                </a:solidFill>
              </a:rPr>
              <a:t>оценка качества знаний учащихся </a:t>
            </a:r>
            <a:r>
              <a:rPr lang="ru-RU" sz="2000" b="1" dirty="0">
                <a:solidFill>
                  <a:srgbClr val="002060"/>
                </a:solidFill>
              </a:rPr>
              <a:t>7</a:t>
            </a:r>
            <a:r>
              <a:rPr lang="ru-RU" sz="2000" b="1" dirty="0" smtClean="0">
                <a:solidFill>
                  <a:srgbClr val="002060"/>
                </a:solidFill>
              </a:rPr>
              <a:t>, 8 </a:t>
            </a:r>
            <a:r>
              <a:rPr lang="ru-RU" sz="2000" b="1" dirty="0">
                <a:solidFill>
                  <a:srgbClr val="002060"/>
                </a:solidFill>
              </a:rPr>
              <a:t>классов </a:t>
            </a:r>
            <a:r>
              <a:rPr lang="ru-RU" sz="2000" b="1" dirty="0">
                <a:solidFill>
                  <a:srgbClr val="0070C0"/>
                </a:solidFill>
              </a:rPr>
              <a:t>по русскому языку, математике, физике, истории, обществознанию, биологии </a:t>
            </a:r>
            <a:r>
              <a:rPr lang="ru-RU" sz="2000" b="1" dirty="0" smtClean="0">
                <a:solidFill>
                  <a:srgbClr val="0070C0"/>
                </a:solidFill>
              </a:rPr>
              <a:t>в </a:t>
            </a:r>
            <a:r>
              <a:rPr lang="ru-RU" sz="2000" b="1" dirty="0">
                <a:solidFill>
                  <a:srgbClr val="0070C0"/>
                </a:solidFill>
              </a:rPr>
              <a:t>рамках </a:t>
            </a:r>
            <a:r>
              <a:rPr lang="ru-RU" sz="2000" b="1" dirty="0" smtClean="0">
                <a:solidFill>
                  <a:srgbClr val="0070C0"/>
                </a:solidFill>
              </a:rPr>
              <a:t>КС </a:t>
            </a:r>
            <a:r>
              <a:rPr lang="ru-RU" sz="2000" b="1" dirty="0" smtClean="0">
                <a:solidFill>
                  <a:srgbClr val="002060"/>
                </a:solidFill>
              </a:rPr>
              <a:t>(Дрожжановский, Рыбно-Слободский районы)</a:t>
            </a:r>
            <a:endParaRPr lang="ru-RU" sz="2000" b="1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2000" b="1" dirty="0" smtClean="0">
              <a:solidFill>
                <a:srgbClr val="002060"/>
              </a:solidFill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2016-2017 учебный год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72" y="4530154"/>
            <a:ext cx="2133600" cy="273844"/>
          </a:xfrm>
        </p:spPr>
        <p:txBody>
          <a:bodyPr/>
          <a:lstStyle/>
          <a:p>
            <a:pPr>
              <a:defRPr/>
            </a:pPr>
            <a:fld id="{3D8567F5-858E-4E7B-8B08-27FEE6681E58}" type="slidenum">
              <a:rPr lang="ru-RU" smtClean="0"/>
              <a:pPr>
                <a:defRPr/>
              </a:pPr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75697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83940" y="1151335"/>
            <a:ext cx="4040188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Май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563638"/>
            <a:ext cx="4402832" cy="2963466"/>
          </a:xfrm>
        </p:spPr>
        <p:txBody>
          <a:bodyPr/>
          <a:lstStyle/>
          <a:p>
            <a:pPr marL="0" indent="0">
              <a:buNone/>
            </a:pPr>
            <a:r>
              <a:rPr lang="ru-RU" b="1" dirty="0">
                <a:solidFill>
                  <a:srgbClr val="0070C0"/>
                </a:solidFill>
              </a:rPr>
              <a:t>1</a:t>
            </a:r>
            <a:r>
              <a:rPr lang="ru-RU" b="1" dirty="0" smtClean="0">
                <a:solidFill>
                  <a:srgbClr val="0070C0"/>
                </a:solidFill>
              </a:rPr>
              <a:t>. Итоговые республиканские контрольные работы: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5, 6 классы </a:t>
            </a:r>
            <a:r>
              <a:rPr lang="ru-RU" b="1" dirty="0" smtClean="0">
                <a:solidFill>
                  <a:srgbClr val="0070C0"/>
                </a:solidFill>
              </a:rPr>
              <a:t>- русский язык, математика, татарский язык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7 класс </a:t>
            </a:r>
            <a:r>
              <a:rPr lang="ru-RU" b="1" dirty="0" smtClean="0">
                <a:solidFill>
                  <a:srgbClr val="0070C0"/>
                </a:solidFill>
              </a:rPr>
              <a:t>- математика, история</a:t>
            </a:r>
          </a:p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8 класс </a:t>
            </a:r>
            <a:r>
              <a:rPr lang="ru-RU" b="1" dirty="0">
                <a:solidFill>
                  <a:srgbClr val="0070C0"/>
                </a:solidFill>
              </a:rPr>
              <a:t>- математика, русский язык, физика</a:t>
            </a:r>
          </a:p>
          <a:p>
            <a:pPr marL="0" indent="0">
              <a:buNone/>
            </a:pP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372200" y="1203598"/>
            <a:ext cx="4041775" cy="432048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Май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78697" y="1556990"/>
            <a:ext cx="4365303" cy="281496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B050"/>
                </a:solidFill>
              </a:rPr>
              <a:t>2. ВПР 11 класс биология, география, история</a:t>
            </a:r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2016-2017 учебный год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72" y="4530154"/>
            <a:ext cx="2133600" cy="273844"/>
          </a:xfrm>
        </p:spPr>
        <p:txBody>
          <a:bodyPr/>
          <a:lstStyle/>
          <a:p>
            <a:pPr>
              <a:defRPr/>
            </a:pPr>
            <a:fld id="{3D8567F5-858E-4E7B-8B08-27FEE6681E58}" type="slidenum">
              <a:rPr lang="ru-RU" smtClean="0"/>
              <a:pPr>
                <a:defRPr/>
              </a:pPr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865085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-20538"/>
            <a:ext cx="8569269" cy="564059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Методические службы Республики Татарстан</a:t>
            </a:r>
            <a:b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</a:br>
            <a:r>
              <a:rPr lang="ru-RU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по итогам </a:t>
            </a:r>
            <a:r>
              <a:rPr lang="ru-RU" sz="24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2015/2016 учебного года</a:t>
            </a: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11961" y="3219822"/>
            <a:ext cx="4680520" cy="553992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/>
            <a:r>
              <a:rPr lang="ru-RU" sz="1200" b="1" dirty="0">
                <a:solidFill>
                  <a:srgbClr val="002060"/>
                </a:solidFill>
              </a:rPr>
              <a:t> 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675944"/>
              </p:ext>
            </p:extLst>
          </p:nvPr>
        </p:nvGraphicFramePr>
        <p:xfrm>
          <a:off x="1403648" y="843558"/>
          <a:ext cx="6552726" cy="38073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76363"/>
                <a:gridCol w="3276363"/>
              </a:tblGrid>
              <a:tr h="347206"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Муниципальные образования</a:t>
                      </a:r>
                      <a:endParaRPr lang="ru-RU" sz="1600" b="1" dirty="0"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472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Лениногорский</a:t>
                      </a:r>
                      <a:r>
                        <a:rPr lang="en-US" sz="1600" b="1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Алексеевский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472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Бугульминский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Высокогорский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472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г.Набережные</a:t>
                      </a:r>
                      <a:r>
                        <a:rPr lang="ru-RU" sz="1600" b="1" baseline="0" dirty="0" smtClean="0">
                          <a:solidFill>
                            <a:srgbClr val="002060"/>
                          </a:solidFill>
                        </a:rPr>
                        <a:t> Челны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Менделеевский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472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г.Казань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Пестречинский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472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Азнакаевский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Алькеевский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472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Актанышский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Новошешминский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472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Арский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Сармановский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Кукморский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472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Мамадышский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68574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Черемшанский район</a:t>
                      </a:r>
                    </a:p>
                  </a:txBody>
                  <a:tcPr anchor="ctr"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  <a:tr h="347206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2060"/>
                          </a:solidFill>
                        </a:rPr>
                        <a:t>Сабинский район</a:t>
                      </a:r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00B050">
                            <a:tint val="66000"/>
                            <a:satMod val="160000"/>
                          </a:srgbClr>
                        </a:gs>
                        <a:gs pos="50000">
                          <a:srgbClr val="00B050">
                            <a:tint val="44500"/>
                            <a:satMod val="160000"/>
                          </a:srgbClr>
                        </a:gs>
                        <a:gs pos="100000">
                          <a:srgbClr val="00B05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 vMerge="1"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rgbClr val="FF0000">
                            <a:tint val="66000"/>
                            <a:satMod val="160000"/>
                          </a:srgbClr>
                        </a:gs>
                        <a:gs pos="50000">
                          <a:srgbClr val="FF0000">
                            <a:tint val="44500"/>
                            <a:satMod val="160000"/>
                          </a:srgbClr>
                        </a:gs>
                        <a:gs pos="100000">
                          <a:srgbClr val="FF0000">
                            <a:tint val="23500"/>
                            <a:satMod val="160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</a:tr>
            </a:tbl>
          </a:graphicData>
        </a:graphic>
      </p:graphicFrame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86048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0872" y="51470"/>
            <a:ext cx="8229600" cy="857250"/>
          </a:xfrm>
        </p:spPr>
        <p:txBody>
          <a:bodyPr/>
          <a:lstStyle/>
          <a:p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 эффективности </a:t>
            </a:r>
            <a:b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муниципальных методических служб</a:t>
            </a:r>
            <a:endParaRPr 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336" y="1059582"/>
            <a:ext cx="8741144" cy="3607049"/>
          </a:xfrm>
        </p:spPr>
        <p:txBody>
          <a:bodyPr/>
          <a:lstStyle/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rgbClr val="0070C0"/>
                </a:solidFill>
              </a:rPr>
              <a:t>Методическое и информационное сопровождение программы внедрения и реализации ФГОС дошкольного, начального общего, основного общего образования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rgbClr val="0070C0"/>
                </a:solidFill>
              </a:rPr>
              <a:t>Методическое сопровождение составления учебных планов, рабочих программ, предпрофильной подготовки и профильного обучения. Организация сетевого взаимодействия с учреждениями профессионального образования</a:t>
            </a:r>
          </a:p>
          <a:p>
            <a:pPr marL="457200" indent="-457200" algn="just">
              <a:buAutoNum type="arabicPeriod"/>
            </a:pPr>
            <a:r>
              <a:rPr lang="ru-RU" sz="2000" b="1" dirty="0" smtClean="0">
                <a:solidFill>
                  <a:srgbClr val="0070C0"/>
                </a:solidFill>
              </a:rPr>
              <a:t>Организационно-методическое сопровождение инновационной деятельности в образовательной организации, в том числе методическое сопровождение введения новых технологий, современных методик и практик</a:t>
            </a:r>
          </a:p>
          <a:p>
            <a:endParaRPr lang="ru-RU" sz="2000" dirty="0"/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4608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200151"/>
            <a:ext cx="8712968" cy="3394472"/>
          </a:xfrm>
        </p:spPr>
        <p:txBody>
          <a:bodyPr/>
          <a:lstStyle/>
          <a:p>
            <a:pPr marL="449263" indent="-449263" algn="just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4. Организационно-методическое сопровождение экспериментальной деятельности в образовательных организациях в том числе кураторство за ходом эксперимента</a:t>
            </a:r>
            <a:endParaRPr lang="ru-RU" sz="2000" b="1" dirty="0">
              <a:solidFill>
                <a:srgbClr val="0070C0"/>
              </a:solidFill>
            </a:endParaRPr>
          </a:p>
          <a:p>
            <a:pPr marL="449263" indent="-449263" algn="just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5.   Выявление, сопровождение и поддержка интеллектуально-одаренных детей. Методическое сопровождение работы педагогов-тренеров с одаренными детьми</a:t>
            </a:r>
          </a:p>
          <a:p>
            <a:pPr marL="449263" indent="-449263" algn="just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6.   Методическое сопровождение развития дополнительного образования детей, выявление и сопровождение талантливых детей в художественно-эстетическом, творческом, техническом и спортивно-хореографическом направлениях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 bwMode="auto">
          <a:xfrm>
            <a:off x="590872" y="51470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42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28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43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57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 эффективности </a:t>
            </a:r>
            <a:b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муниципальных методических служб</a:t>
            </a:r>
            <a:endParaRPr 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18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17617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200151"/>
            <a:ext cx="8856984" cy="3394472"/>
          </a:xfrm>
        </p:spPr>
        <p:txBody>
          <a:bodyPr/>
          <a:lstStyle/>
          <a:p>
            <a:pPr marL="266700" indent="-266700" algn="just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7. Организационно-методическое сопровождение подготовки и проведения государственной итоговой аттестации выпускников 9-х и 11-х классов</a:t>
            </a:r>
          </a:p>
          <a:p>
            <a:pPr marL="266700" indent="-266700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8. Организационно-методическое сопровождение  повышения качественного состава педагогических работников</a:t>
            </a:r>
          </a:p>
          <a:p>
            <a:pPr marL="266700" indent="-266700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9. Организационно-методическое сопровождение конкурсов профессионального мастерства различной направленности</a:t>
            </a:r>
          </a:p>
          <a:p>
            <a:pPr marL="266700" indent="-266700" algn="just"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10. Методическое сопровождение организации сетевого взаимодействия </a:t>
            </a:r>
          </a:p>
          <a:p>
            <a:pPr marL="266700" indent="-266700" algn="just">
              <a:buNone/>
            </a:pPr>
            <a:r>
              <a:rPr lang="ru-RU" sz="2000" b="1" dirty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    в ИС «Электронной образование в РТ»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19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 bwMode="auto">
          <a:xfrm>
            <a:off x="590872" y="51470"/>
            <a:ext cx="8229600" cy="857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0" tIns="45715" rIns="91430" bIns="45715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142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288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43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574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Критерии эффективности </a:t>
            </a:r>
            <a:b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муниципальных методических служб</a:t>
            </a:r>
            <a:endParaRPr lang="ru-RU" sz="2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35767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 descr="cid:2:13084:0"/>
          <p:cNvPicPr/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275606"/>
            <a:ext cx="3600400" cy="2808312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pic>
        <p:nvPicPr>
          <p:cNvPr id="9" name="Рисунок 8" descr="cid:2:13084:5"/>
          <p:cNvPicPr/>
          <p:nvPr/>
        </p:nvPicPr>
        <p:blipFill>
          <a:blip r:embed="rId6" r:link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446" y="1280274"/>
            <a:ext cx="3888010" cy="280364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311814" y="192259"/>
            <a:ext cx="8569269" cy="56405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Мониторинг качества образования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902617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880" y="195486"/>
            <a:ext cx="8229600" cy="857250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«Дорожная карта» </a:t>
            </a:r>
            <a:b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повышению эффективности деятельности муниципальных методических служб на 2016-2017 учебный год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336" y="1131590"/>
            <a:ext cx="8741144" cy="339447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 smtClean="0">
                <a:solidFill>
                  <a:srgbClr val="A8246F"/>
                </a:solidFill>
              </a:rPr>
              <a:t>1. Презентация опыта работы лучших методических служб: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Июль</a:t>
            </a:r>
            <a:r>
              <a:rPr lang="ru-RU" sz="1800" b="1" dirty="0" smtClean="0">
                <a:solidFill>
                  <a:srgbClr val="0070C0"/>
                </a:solidFill>
              </a:rPr>
              <a:t> «Формирование единого методического образовательного пространства муниципального района» - </a:t>
            </a:r>
            <a:r>
              <a:rPr lang="ru-RU" sz="1800" b="1" dirty="0">
                <a:solidFill>
                  <a:srgbClr val="002060"/>
                </a:solidFill>
              </a:rPr>
              <a:t>Л</a:t>
            </a:r>
            <a:r>
              <a:rPr lang="ru-RU" sz="1800" b="1" dirty="0" smtClean="0">
                <a:solidFill>
                  <a:srgbClr val="002060"/>
                </a:solidFill>
              </a:rPr>
              <a:t>ениногорский район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Сентябрь</a:t>
            </a:r>
            <a:r>
              <a:rPr lang="ru-RU" sz="1800" b="1" dirty="0" smtClean="0">
                <a:solidFill>
                  <a:srgbClr val="0070C0"/>
                </a:solidFill>
              </a:rPr>
              <a:t> «Муниципальная модель методического сопровождения реализации ФГОС общего образования» - </a:t>
            </a:r>
            <a:r>
              <a:rPr lang="ru-RU" sz="1800" b="1" dirty="0" smtClean="0">
                <a:solidFill>
                  <a:srgbClr val="002060"/>
                </a:solidFill>
              </a:rPr>
              <a:t>Мамадышский район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Октябрь </a:t>
            </a:r>
            <a:r>
              <a:rPr lang="ru-RU" sz="1800" b="1" dirty="0" smtClean="0">
                <a:solidFill>
                  <a:srgbClr val="0070C0"/>
                </a:solidFill>
              </a:rPr>
              <a:t>«Повышение качества образования через формирование и развитие профессиональной культуры педагогического сообщества» ,Проект «Управление школой:проектирование нового качества результатов» - </a:t>
            </a:r>
            <a:r>
              <a:rPr lang="ru-RU" sz="1800" b="1" dirty="0" smtClean="0">
                <a:solidFill>
                  <a:srgbClr val="002060"/>
                </a:solidFill>
              </a:rPr>
              <a:t>Казань</a:t>
            </a:r>
          </a:p>
          <a:p>
            <a:pPr algn="just"/>
            <a:r>
              <a:rPr lang="ru-RU" sz="1800" b="1" dirty="0" smtClean="0">
                <a:solidFill>
                  <a:srgbClr val="002060"/>
                </a:solidFill>
              </a:rPr>
              <a:t>Ноябрь</a:t>
            </a:r>
            <a:r>
              <a:rPr lang="ru-RU" sz="1800" b="1" dirty="0" smtClean="0">
                <a:solidFill>
                  <a:srgbClr val="0070C0"/>
                </a:solidFill>
              </a:rPr>
              <a:t> «Повышение профессиональной компетентности руководящих и педагогических кадров в области теории и практики образования как фактора, способствующего развитию муниципальной системы образования» - </a:t>
            </a:r>
          </a:p>
          <a:p>
            <a:pPr marL="0" indent="0" algn="just">
              <a:buNone/>
            </a:pPr>
            <a:r>
              <a:rPr lang="ru-RU" sz="1800" b="1" dirty="0">
                <a:solidFill>
                  <a:srgbClr val="002060"/>
                </a:solidFill>
              </a:rPr>
              <a:t> </a:t>
            </a:r>
            <a:r>
              <a:rPr lang="ru-RU" sz="1800" b="1" dirty="0" smtClean="0">
                <a:solidFill>
                  <a:srgbClr val="002060"/>
                </a:solidFill>
              </a:rPr>
              <a:t>     Сабинский район</a:t>
            </a:r>
            <a:endParaRPr lang="ru-RU" sz="1800" b="1" dirty="0">
              <a:solidFill>
                <a:srgbClr val="002060"/>
              </a:solidFill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20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5767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1337518"/>
            <a:ext cx="8928992" cy="3394472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Декабрь</a:t>
            </a:r>
            <a:r>
              <a:rPr lang="ru-RU" sz="2000" b="1" dirty="0" smtClean="0">
                <a:solidFill>
                  <a:srgbClr val="0070C0"/>
                </a:solidFill>
              </a:rPr>
              <a:t> «Непрерывный процесс развития педагогических работников как стратегический ориентир методической работы в условиях реализации ФГОС» - </a:t>
            </a:r>
            <a:r>
              <a:rPr lang="ru-RU" sz="2000" b="1" dirty="0" smtClean="0">
                <a:solidFill>
                  <a:srgbClr val="002060"/>
                </a:solidFill>
              </a:rPr>
              <a:t>Набережные Челны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Январь</a:t>
            </a:r>
            <a:r>
              <a:rPr lang="ru-RU" sz="2000" b="1" dirty="0" smtClean="0">
                <a:solidFill>
                  <a:srgbClr val="0070C0"/>
                </a:solidFill>
              </a:rPr>
              <a:t> «Развитие профессиональных компетенций педагогов района как фактор повышения качества достижений и развития личности ребенка в условиях формирования современной модели образования» - </a:t>
            </a:r>
            <a:r>
              <a:rPr lang="ru-RU" sz="2000" b="1" dirty="0" smtClean="0">
                <a:solidFill>
                  <a:srgbClr val="002060"/>
                </a:solidFill>
              </a:rPr>
              <a:t>Кукморский район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Февраль</a:t>
            </a:r>
            <a:r>
              <a:rPr lang="ru-RU" sz="2000" b="1" dirty="0" smtClean="0">
                <a:solidFill>
                  <a:srgbClr val="0070C0"/>
                </a:solidFill>
              </a:rPr>
              <a:t> «Инновационная модель сопровождения повышения профессионального мастерства педагогических кадров» - </a:t>
            </a:r>
            <a:r>
              <a:rPr lang="ru-RU" sz="2000" b="1" dirty="0" smtClean="0">
                <a:solidFill>
                  <a:srgbClr val="002060"/>
                </a:solidFill>
              </a:rPr>
              <a:t>Азнакаевский район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662880" y="195486"/>
            <a:ext cx="8229600" cy="857250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«Дорожная карта» </a:t>
            </a:r>
            <a:b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повышению эффективности деятельности муниципальных методических служб на 2016-2017 учебный год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35767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9328" y="1553542"/>
            <a:ext cx="8885160" cy="3394472"/>
          </a:xfrm>
        </p:spPr>
        <p:txBody>
          <a:bodyPr/>
          <a:lstStyle/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Март </a:t>
            </a:r>
            <a:r>
              <a:rPr lang="ru-RU" sz="2000" b="1" dirty="0" smtClean="0">
                <a:solidFill>
                  <a:srgbClr val="0070C0"/>
                </a:solidFill>
              </a:rPr>
              <a:t>«Создание единого методического и информационно-образовательного пространства через развитие конкурсного движения педагогов» - </a:t>
            </a:r>
            <a:r>
              <a:rPr lang="ru-RU" sz="2000" b="1" dirty="0" smtClean="0">
                <a:solidFill>
                  <a:srgbClr val="002060"/>
                </a:solidFill>
              </a:rPr>
              <a:t>Актанышский район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Апрель</a:t>
            </a:r>
            <a:r>
              <a:rPr lang="ru-RU" sz="2000" b="1" dirty="0" smtClean="0">
                <a:solidFill>
                  <a:srgbClr val="0070C0"/>
                </a:solidFill>
              </a:rPr>
              <a:t>  «Методическое обеспечение персонального сопровождения реализации индивидуальной профессиональной педагогической программы учителя-предметника» - </a:t>
            </a:r>
            <a:r>
              <a:rPr lang="ru-RU" sz="2000" b="1" dirty="0" smtClean="0">
                <a:solidFill>
                  <a:srgbClr val="002060"/>
                </a:solidFill>
              </a:rPr>
              <a:t>Арский район</a:t>
            </a:r>
          </a:p>
          <a:p>
            <a:pPr algn="just"/>
            <a:r>
              <a:rPr lang="ru-RU" sz="2000" b="1" dirty="0" smtClean="0">
                <a:solidFill>
                  <a:srgbClr val="002060"/>
                </a:solidFill>
              </a:rPr>
              <a:t>Май</a:t>
            </a:r>
            <a:r>
              <a:rPr lang="ru-RU" sz="2000" b="1" dirty="0" smtClean="0">
                <a:solidFill>
                  <a:srgbClr val="0070C0"/>
                </a:solidFill>
              </a:rPr>
              <a:t> «</a:t>
            </a:r>
            <a:r>
              <a:rPr lang="ru-RU" sz="2000" b="1" dirty="0">
                <a:solidFill>
                  <a:srgbClr val="0070C0"/>
                </a:solidFill>
              </a:rPr>
              <a:t>М</a:t>
            </a:r>
            <a:r>
              <a:rPr lang="ru-RU" sz="2000" b="1" dirty="0" smtClean="0">
                <a:solidFill>
                  <a:srgbClr val="0070C0"/>
                </a:solidFill>
              </a:rPr>
              <a:t>етодические проекты в управлении качеством образования» - </a:t>
            </a:r>
            <a:r>
              <a:rPr lang="ru-RU" sz="2000" b="1" dirty="0">
                <a:solidFill>
                  <a:srgbClr val="002060"/>
                </a:solidFill>
              </a:rPr>
              <a:t>Б</a:t>
            </a:r>
            <a:r>
              <a:rPr lang="ru-RU" sz="2000" b="1" dirty="0" smtClean="0">
                <a:solidFill>
                  <a:srgbClr val="002060"/>
                </a:solidFill>
              </a:rPr>
              <a:t>угульма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7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62880" y="195486"/>
            <a:ext cx="8229600" cy="857250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«Дорожная карта» </a:t>
            </a:r>
            <a:b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повышению эффективности деятельности муниципальных методических служб на 2016-2017 учебный год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22908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336" y="1200151"/>
            <a:ext cx="8741144" cy="3394472"/>
          </a:xfrm>
        </p:spPr>
        <p:txBody>
          <a:bodyPr/>
          <a:lstStyle/>
          <a:p>
            <a:pPr marL="0" indent="0">
              <a:buNone/>
            </a:pPr>
            <a:r>
              <a:rPr lang="ru-RU" sz="2000" b="1" dirty="0" smtClean="0">
                <a:solidFill>
                  <a:srgbClr val="A8246F"/>
                </a:solidFill>
              </a:rPr>
              <a:t>2. Методические десанты в «слабые» районы:</a:t>
            </a: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</a:rPr>
              <a:t>Алексеевский, Апастовский,Тюлячинский, Новошешминский, Тукаевский, Лаишевский, Черемшанский, Высокогорский муниципальные районы</a:t>
            </a:r>
          </a:p>
          <a:p>
            <a:pPr marL="0" indent="0">
              <a:buNone/>
            </a:pPr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 smtClean="0">
                <a:solidFill>
                  <a:srgbClr val="0070C0"/>
                </a:solidFill>
              </a:rPr>
              <a:t>Мониторинг знаний учащихся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Работа с нормативными документами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Аналитическая деятельность руководителя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Профессиональное развитие педагогов и т.д.</a:t>
            </a:r>
            <a:endParaRPr lang="ru-RU" sz="2000" b="1" dirty="0">
              <a:solidFill>
                <a:srgbClr val="0070C0"/>
              </a:solidFill>
            </a:endParaRPr>
          </a:p>
        </p:txBody>
      </p:sp>
      <p:pic>
        <p:nvPicPr>
          <p:cNvPr id="6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62880" y="195486"/>
            <a:ext cx="8229600" cy="857250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«Дорожная карта» </a:t>
            </a:r>
            <a:b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повышению эффективности деятельности муниципальных методических служб на 2016-2017 учебный год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2908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1336" y="1553542"/>
            <a:ext cx="8885160" cy="3394472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b="1" dirty="0">
                <a:solidFill>
                  <a:srgbClr val="A8246F"/>
                </a:solidFill>
              </a:rPr>
              <a:t>3</a:t>
            </a:r>
            <a:r>
              <a:rPr lang="ru-RU" sz="2000" b="1" dirty="0" smtClean="0">
                <a:solidFill>
                  <a:srgbClr val="A8246F"/>
                </a:solidFill>
              </a:rPr>
              <a:t>. Реализация совместного проекта по повышению профессиональной компетентности методистов совместно с ЦРО издательства «Просвещение»</a:t>
            </a:r>
          </a:p>
          <a:p>
            <a:pPr marL="0" indent="0" algn="just">
              <a:buNone/>
            </a:pPr>
            <a:endParaRPr lang="ru-RU" sz="2000" b="1" dirty="0" smtClean="0">
              <a:solidFill>
                <a:srgbClr val="A8246F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A8246F"/>
                </a:solidFill>
              </a:rPr>
              <a:t>4. Работа по профессиональному развитию заместителей </a:t>
            </a:r>
            <a:r>
              <a:rPr lang="ru-RU" sz="2000" b="1" dirty="0">
                <a:solidFill>
                  <a:srgbClr val="A8246F"/>
                </a:solidFill>
              </a:rPr>
              <a:t>д</a:t>
            </a:r>
            <a:r>
              <a:rPr lang="ru-RU" sz="2000" b="1" dirty="0" smtClean="0">
                <a:solidFill>
                  <a:srgbClr val="A8246F"/>
                </a:solidFill>
              </a:rPr>
              <a:t>иректоров по учебной работе совместно с отделом кадровой политики </a:t>
            </a:r>
            <a:r>
              <a:rPr lang="ru-RU" sz="2000" b="1" dirty="0" err="1" smtClean="0">
                <a:solidFill>
                  <a:srgbClr val="A8246F"/>
                </a:solidFill>
              </a:rPr>
              <a:t>К.Ушаковым</a:t>
            </a:r>
            <a:endParaRPr lang="ru-RU" sz="2000" b="1" dirty="0" smtClean="0">
              <a:solidFill>
                <a:srgbClr val="A8246F"/>
              </a:solidFill>
            </a:endParaRPr>
          </a:p>
          <a:p>
            <a:pPr marL="0" indent="0" algn="just">
              <a:buNone/>
            </a:pPr>
            <a:endParaRPr lang="ru-RU" sz="2000" b="1" dirty="0" smtClean="0">
              <a:solidFill>
                <a:srgbClr val="A8246F"/>
              </a:solidFill>
            </a:endParaRPr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A8246F"/>
                </a:solidFill>
              </a:rPr>
              <a:t>5. Форум (выездной) замов по учебной-методической работе (</a:t>
            </a:r>
            <a:r>
              <a:rPr lang="ru-RU" sz="2000" b="1" dirty="0">
                <a:solidFill>
                  <a:srgbClr val="A8246F"/>
                </a:solidFill>
              </a:rPr>
              <a:t>3</a:t>
            </a:r>
            <a:r>
              <a:rPr lang="ru-RU" sz="2000" b="1" dirty="0" smtClean="0">
                <a:solidFill>
                  <a:srgbClr val="A8246F"/>
                </a:solidFill>
              </a:rPr>
              <a:t> дня) по актуальным вопросам организации управленческой работы в школе</a:t>
            </a:r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662880" y="195486"/>
            <a:ext cx="8229600" cy="857250"/>
          </a:xfrm>
        </p:spPr>
        <p:txBody>
          <a:bodyPr/>
          <a:lstStyle/>
          <a:p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«Дорожная карта» </a:t>
            </a:r>
            <a:b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повышению эффективности деятельности муниципальных методических служб на 2016-2017 учебный год</a:t>
            </a:r>
            <a:endParaRPr lang="ru-RU" sz="2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59289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814" y="192259"/>
            <a:ext cx="8569269" cy="564059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Грант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«Лучший методист»</a:t>
            </a:r>
            <a:endParaRPr lang="ru-RU" sz="3200" b="1" dirty="0">
              <a:solidFill>
                <a:srgbClr val="A8246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Номер слайда 3"/>
          <p:cNvSpPr txBox="1">
            <a:spLocks/>
          </p:cNvSpPr>
          <p:nvPr/>
        </p:nvSpPr>
        <p:spPr>
          <a:xfrm>
            <a:off x="6974904" y="4515966"/>
            <a:ext cx="2133600" cy="273844"/>
          </a:xfrm>
          <a:prstGeom prst="rect">
            <a:avLst/>
          </a:prstGeom>
        </p:spPr>
        <p:txBody>
          <a:bodyPr vert="horz" lIns="91404" tIns="45702" rIns="91404" bIns="45702" rtlCol="0" anchor="ctr"/>
          <a:lstStyle>
            <a:defPPr>
              <a:defRPr lang="ru-RU"/>
            </a:defPPr>
            <a:lvl1pPr marL="0" algn="r" defTabSz="914063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022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063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09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124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145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2167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9200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6228" algn="l" defTabSz="91406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5E0CB1-8A1B-4CAB-B415-0D4429571300}" type="slidenum">
              <a:rPr lang="ru-RU">
                <a:solidFill>
                  <a:prstClr val="black">
                    <a:tint val="75000"/>
                  </a:prstClr>
                </a:solidFill>
              </a:rPr>
              <a:pPr/>
              <a:t>25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7584" y="1150886"/>
            <a:ext cx="7704856" cy="2954649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n-lt"/>
              </a:rPr>
              <a:t>Содержание гранта: </a:t>
            </a:r>
            <a:r>
              <a:rPr lang="ru-RU" sz="2400" b="1" dirty="0">
                <a:solidFill>
                  <a:srgbClr val="A8246F"/>
                </a:solidFill>
                <a:latin typeface="+mn-lt"/>
              </a:rPr>
              <a:t>единовременная выплата </a:t>
            </a:r>
          </a:p>
          <a:p>
            <a:pPr algn="ctr"/>
            <a:r>
              <a:rPr lang="ru-RU" sz="2400" b="1" dirty="0">
                <a:solidFill>
                  <a:srgbClr val="A8246F"/>
                </a:solidFill>
                <a:latin typeface="+mn-lt"/>
              </a:rPr>
              <a:t>130 000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рублей </a:t>
            </a:r>
            <a:r>
              <a:rPr lang="ru-RU" sz="2400" b="1" dirty="0" smtClean="0">
                <a:solidFill>
                  <a:srgbClr val="0070C0"/>
                </a:solidFill>
                <a:latin typeface="+mn-lt"/>
              </a:rPr>
              <a:t>для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методистов, осуществляющих информационно-методическое сопровождение педагогических работников </a:t>
            </a:r>
          </a:p>
          <a:p>
            <a:pPr algn="ctr"/>
            <a:r>
              <a:rPr lang="ru-RU" sz="2400" b="1" dirty="0">
                <a:solidFill>
                  <a:srgbClr val="0070C0"/>
                </a:solidFill>
                <a:latin typeface="+mn-lt"/>
              </a:rPr>
              <a:t>общеобразовательных организаций </a:t>
            </a:r>
          </a:p>
          <a:p>
            <a:endParaRPr lang="ru-RU" sz="2400" b="1" dirty="0">
              <a:solidFill>
                <a:srgbClr val="002060"/>
              </a:solidFill>
              <a:latin typeface="+mn-lt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+mn-lt"/>
              </a:rPr>
              <a:t>Количество грантополучателей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–</a:t>
            </a:r>
            <a:r>
              <a:rPr lang="ru-RU" sz="2400" b="1" dirty="0">
                <a:solidFill>
                  <a:srgbClr val="002060"/>
                </a:solidFill>
                <a:latin typeface="+mn-lt"/>
              </a:rPr>
              <a:t> </a:t>
            </a:r>
            <a:r>
              <a:rPr lang="ru-RU" sz="2400" b="1" dirty="0">
                <a:solidFill>
                  <a:srgbClr val="A8246F"/>
                </a:solidFill>
                <a:latin typeface="+mn-lt"/>
              </a:rPr>
              <a:t>300</a:t>
            </a:r>
            <a:r>
              <a:rPr lang="ru-RU" sz="2400" b="1" dirty="0">
                <a:solidFill>
                  <a:srgbClr val="FF0000"/>
                </a:solidFill>
                <a:latin typeface="+mn-lt"/>
              </a:rPr>
              <a:t> </a:t>
            </a:r>
            <a:r>
              <a:rPr lang="ru-RU" sz="2400" b="1" dirty="0">
                <a:solidFill>
                  <a:srgbClr val="0070C0"/>
                </a:solidFill>
                <a:latin typeface="+mn-lt"/>
              </a:rPr>
              <a:t>человек</a:t>
            </a:r>
          </a:p>
          <a:p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7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6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2189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46"/>
            <a:ext cx="9144000" cy="51435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-44449"/>
            <a:ext cx="9175750" cy="5237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2028800"/>
            <a:ext cx="9144000" cy="830966"/>
          </a:xfrm>
          <a:prstGeom prst="rect">
            <a:avLst/>
          </a:prstGeom>
        </p:spPr>
        <p:txBody>
          <a:bodyPr wrap="square" lIns="91410" tIns="45705" rIns="91410" bIns="45705">
            <a:spAutoFit/>
          </a:bodyPr>
          <a:lstStyle/>
          <a:p>
            <a:pPr algn="ctr"/>
            <a:r>
              <a:rPr lang="ru-RU" altLang="ru-RU" sz="4800" b="1" kern="0" dirty="0">
                <a:solidFill>
                  <a:srgbClr val="00206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</a:rPr>
              <a:t>СПАСИБО ЗА ВНИМАНИЕ!</a:t>
            </a:r>
            <a:endParaRPr lang="ru-RU" sz="4800" kern="0" dirty="0">
              <a:solidFill>
                <a:srgbClr val="00206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9662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23479"/>
            <a:ext cx="9144000" cy="4392487"/>
          </a:xfrm>
        </p:spPr>
        <p:txBody>
          <a:bodyPr/>
          <a:lstStyle/>
          <a:p>
            <a:pPr>
              <a:tabLst>
                <a:tab pos="1524000" algn="l"/>
              </a:tabLst>
            </a:pP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Внутренний контроль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1.Директорские контрольные работы по итогам 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 </a:t>
            </a: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четверти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(осенние каникулы с 31.10.2016 по 06.11.2016, 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проведение контрольных работ с 18.10.16 по 21.10.16)</a:t>
            </a:r>
            <a: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6,7 классы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русский язык, математика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  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8,9 классы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 физика, химия, математика</a:t>
            </a: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Контроль: 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МОУО; оценки выставляются в журнал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0892" y="4530154"/>
            <a:ext cx="2133600" cy="273844"/>
          </a:xfrm>
        </p:spPr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004193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5486"/>
            <a:ext cx="9144000" cy="4392487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Внутренний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</a:t>
            </a:r>
            <a:b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2. Муниципальные контрольные работы по итогам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I</a:t>
            </a: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полугодия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(зимние каникулы с 26.12.2016 по 08.01.2017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проведение контрольных </a:t>
            </a: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работ 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 13.12.2016 по 16.12.2016)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6,7 классы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 язык, математика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8,9 классы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история, химия, физика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Контроль: 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МОиН РТ; оценки выставляются в журнал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0892" y="4530154"/>
            <a:ext cx="2133600" cy="273844"/>
          </a:xfrm>
        </p:spPr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6506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67494"/>
            <a:ext cx="9144000" cy="4392487"/>
          </a:xfrm>
        </p:spPr>
        <p:txBody>
          <a:bodyPr/>
          <a:lstStyle/>
          <a:p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3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. Республиканские контрольные работы </a:t>
            </a:r>
            <a: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en-US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по итогам года</a:t>
            </a: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:</a:t>
            </a:r>
            <a:b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(проведение контрольных работ с 20.04.2017)</a:t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800" b="1" dirty="0" smtClean="0">
                <a:solidFill>
                  <a:srgbClr val="A8246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5,6 классы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 язык, математика, татарский язык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7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класс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история, математика</a:t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8 класс</a:t>
            </a:r>
            <a:r>
              <a:rPr lang="en-US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-</a:t>
            </a:r>
            <a:r>
              <a:rPr lang="en-US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математика, русский язык, физика</a:t>
            </a: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Контроль: </a:t>
            </a:r>
            <a:r>
              <a:rPr lang="ru-RU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МОиН РТ; оценки выставляются в журнал</a:t>
            </a:r>
            <a:endParaRPr lang="ru-RU" sz="28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00892" y="4530154"/>
            <a:ext cx="2133600" cy="273844"/>
          </a:xfrm>
        </p:spPr>
        <p:txBody>
          <a:bodyPr/>
          <a:lstStyle/>
          <a:p>
            <a:pPr>
              <a:defRPr/>
            </a:pPr>
            <a:fld id="{A35C4B2E-EB75-4C87-9883-51863D5A527F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79" y="68586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66506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699542"/>
            <a:ext cx="7776864" cy="3240360"/>
          </a:xfrm>
        </p:spPr>
        <p:txBody>
          <a:bodyPr/>
          <a:lstStyle/>
          <a:p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Оценочные процедуры уровня знаний школьников </a:t>
            </a:r>
            <a: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0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2016-2017 учебном году</a:t>
            </a:r>
            <a:endParaRPr lang="ru-RU" sz="40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72" y="4530154"/>
            <a:ext cx="2133600" cy="273844"/>
          </a:xfrm>
        </p:spPr>
        <p:txBody>
          <a:bodyPr/>
          <a:lstStyle/>
          <a:p>
            <a:pPr>
              <a:defRPr/>
            </a:pPr>
            <a:fld id="{3D8567F5-858E-4E7B-8B08-27FEE6681E58}" type="slidenum">
              <a:rPr lang="ru-RU" smtClean="0"/>
              <a:pPr>
                <a:defRPr/>
              </a:pPr>
              <a:t>6</a:t>
            </a:fld>
            <a:endParaRPr lang="ru-RU" dirty="0"/>
          </a:p>
        </p:txBody>
      </p:sp>
      <p:pic>
        <p:nvPicPr>
          <p:cNvPr id="4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40671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2016-2017 учебный год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55948" y="867792"/>
            <a:ext cx="4040188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Сентябрь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2" y="1480492"/>
            <a:ext cx="4272921" cy="296346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00B050"/>
                </a:solidFill>
              </a:rPr>
              <a:t>1 класс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-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оценка готовности первоклассников к школе (</a:t>
            </a:r>
            <a:r>
              <a:rPr lang="en-US" b="1" dirty="0" smtClean="0">
                <a:solidFill>
                  <a:srgbClr val="00B050"/>
                </a:solidFill>
              </a:rPr>
              <a:t>IPIPS)</a:t>
            </a: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00B050"/>
                </a:solidFill>
              </a:rPr>
              <a:t>Исследование готовности первоклассников к обучению в школе </a:t>
            </a:r>
            <a:endParaRPr lang="en-US" b="1" dirty="0" smtClean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smtClean="0">
                <a:solidFill>
                  <a:srgbClr val="00B050"/>
                </a:solidFill>
              </a:rPr>
              <a:t>     </a:t>
            </a:r>
            <a:r>
              <a:rPr lang="ru-RU" b="1" dirty="0" smtClean="0">
                <a:solidFill>
                  <a:srgbClr val="00B050"/>
                </a:solidFill>
              </a:rPr>
              <a:t>(100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r>
              <a:rPr lang="ru-RU" b="1" dirty="0" smtClean="0">
                <a:solidFill>
                  <a:srgbClr val="00B050"/>
                </a:solidFill>
              </a:rPr>
              <a:t>%)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002833" y="861144"/>
            <a:ext cx="4041775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Сентябрь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572000" y="1484982"/>
            <a:ext cx="4464496" cy="303098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70C0"/>
                </a:solidFill>
              </a:rPr>
              <a:t>3. Независимая </a:t>
            </a:r>
            <a:r>
              <a:rPr lang="ru-RU" b="1" dirty="0">
                <a:solidFill>
                  <a:srgbClr val="0070C0"/>
                </a:solidFill>
              </a:rPr>
              <a:t>оценка качества знаний учащихся </a:t>
            </a:r>
            <a:endParaRPr lang="ru-RU" b="1" dirty="0" smtClean="0">
              <a:solidFill>
                <a:srgbClr val="0070C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</a:rPr>
              <a:t>7, 8 </a:t>
            </a:r>
            <a:r>
              <a:rPr lang="ru-RU" b="1" dirty="0">
                <a:solidFill>
                  <a:srgbClr val="002060"/>
                </a:solidFill>
              </a:rPr>
              <a:t>классов </a:t>
            </a:r>
            <a:r>
              <a:rPr lang="ru-RU" b="1" dirty="0">
                <a:solidFill>
                  <a:srgbClr val="0070C0"/>
                </a:solidFill>
              </a:rPr>
              <a:t>по русскому языку, математике, физике, истории, обществознанию, биологии в рамках </a:t>
            </a:r>
            <a:r>
              <a:rPr lang="ru-RU" b="1" dirty="0" smtClean="0">
                <a:solidFill>
                  <a:srgbClr val="0070C0"/>
                </a:solidFill>
              </a:rPr>
              <a:t>КС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(Спасский,</a:t>
            </a:r>
            <a:r>
              <a:rPr lang="en-US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Пестречинский районы)</a:t>
            </a:r>
            <a:endParaRPr lang="ru-RU" b="1" dirty="0">
              <a:solidFill>
                <a:srgbClr val="002060"/>
              </a:solidFill>
            </a:endParaRPr>
          </a:p>
          <a:p>
            <a:pPr marL="457200" indent="-457200">
              <a:spcBef>
                <a:spcPts val="0"/>
              </a:spcBef>
              <a:buAutoNum type="arabicPeriod"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72" y="4530154"/>
            <a:ext cx="2133600" cy="273844"/>
          </a:xfrm>
        </p:spPr>
        <p:txBody>
          <a:bodyPr/>
          <a:lstStyle/>
          <a:p>
            <a:pPr>
              <a:defRPr/>
            </a:pPr>
            <a:fld id="{3D8567F5-858E-4E7B-8B08-27FEE6681E58}" type="slidenum">
              <a:rPr lang="ru-RU" smtClean="0"/>
              <a:pPr>
                <a:defRPr/>
              </a:pPr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510390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23900" y="987574"/>
            <a:ext cx="4040188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Октябрь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1" y="1631156"/>
            <a:ext cx="4416937" cy="2963466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ru-RU" sz="2000" b="1" dirty="0">
                <a:solidFill>
                  <a:srgbClr val="00B050"/>
                </a:solidFill>
              </a:rPr>
              <a:t>3 </a:t>
            </a:r>
            <a:r>
              <a:rPr lang="ru-RU" sz="2000" b="1" dirty="0" smtClean="0">
                <a:solidFill>
                  <a:srgbClr val="00B050"/>
                </a:solidFill>
              </a:rPr>
              <a:t>классы</a:t>
            </a: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</a:rPr>
              <a:t>-</a:t>
            </a: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</a:rPr>
              <a:t>русский </a:t>
            </a:r>
            <a:r>
              <a:rPr lang="ru-RU" sz="2000" b="1" dirty="0">
                <a:solidFill>
                  <a:srgbClr val="00B050"/>
                </a:solidFill>
              </a:rPr>
              <a:t>язык, </a:t>
            </a:r>
            <a:r>
              <a:rPr lang="ru-RU" sz="2000" b="1" dirty="0" smtClean="0">
                <a:solidFill>
                  <a:srgbClr val="00B050"/>
                </a:solidFill>
              </a:rPr>
              <a:t>математика</a:t>
            </a:r>
            <a:endParaRPr lang="ru-RU" sz="2000" b="1" dirty="0">
              <a:solidFill>
                <a:srgbClr val="00B050"/>
              </a:solidFill>
            </a:endParaRPr>
          </a:p>
          <a:p>
            <a:pPr marL="457200" indent="-457200">
              <a:buAutoNum type="arabicPeriod"/>
            </a:pPr>
            <a:r>
              <a:rPr lang="ru-RU" sz="2000" b="1" dirty="0">
                <a:solidFill>
                  <a:srgbClr val="00B050"/>
                </a:solidFill>
              </a:rPr>
              <a:t>5 </a:t>
            </a:r>
            <a:r>
              <a:rPr lang="ru-RU" sz="2000" b="1" dirty="0" smtClean="0">
                <a:solidFill>
                  <a:srgbClr val="00B050"/>
                </a:solidFill>
              </a:rPr>
              <a:t>классы</a:t>
            </a: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</a:rPr>
              <a:t>-</a:t>
            </a:r>
            <a:r>
              <a:rPr lang="en-US" sz="2000" b="1" dirty="0" smtClean="0">
                <a:solidFill>
                  <a:srgbClr val="00B050"/>
                </a:solidFill>
              </a:rPr>
              <a:t> </a:t>
            </a:r>
            <a:r>
              <a:rPr lang="ru-RU" sz="2000" b="1" dirty="0" smtClean="0">
                <a:solidFill>
                  <a:srgbClr val="00B050"/>
                </a:solidFill>
              </a:rPr>
              <a:t>русский </a:t>
            </a:r>
            <a:r>
              <a:rPr lang="ru-RU" sz="2000" b="1" dirty="0">
                <a:solidFill>
                  <a:srgbClr val="00B050"/>
                </a:solidFill>
              </a:rPr>
              <a:t>язык, математика, окружающий </a:t>
            </a:r>
            <a:r>
              <a:rPr lang="ru-RU" sz="2000" b="1" dirty="0" smtClean="0">
                <a:solidFill>
                  <a:srgbClr val="00B050"/>
                </a:solidFill>
              </a:rPr>
              <a:t>мир</a:t>
            </a:r>
            <a:endParaRPr lang="ru-RU" sz="2000" b="1" dirty="0">
              <a:solidFill>
                <a:srgbClr val="00B050"/>
              </a:solidFill>
            </a:endParaRPr>
          </a:p>
          <a:p>
            <a:pPr marL="457200" indent="-457200">
              <a:buAutoNum type="arabicPeriod"/>
            </a:pPr>
            <a:r>
              <a:rPr lang="ru-RU" b="1" dirty="0" smtClean="0">
                <a:solidFill>
                  <a:srgbClr val="00B050"/>
                </a:solidFill>
              </a:rPr>
              <a:t>НИКО (иностранный язык 5,8 класс)</a:t>
            </a:r>
            <a:endParaRPr lang="ru-RU" b="1" dirty="0">
              <a:solidFill>
                <a:srgbClr val="00B05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868144" y="987574"/>
            <a:ext cx="4041775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Октябрь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8" y="1563638"/>
            <a:ext cx="4175434" cy="303098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</a:rPr>
              <a:t>4</a:t>
            </a:r>
            <a:r>
              <a:rPr lang="ru-RU" sz="2000" b="1" dirty="0" smtClean="0">
                <a:solidFill>
                  <a:srgbClr val="0070C0"/>
                </a:solidFill>
              </a:rPr>
              <a:t>. Независимая оценка качества знаний учащихся </a:t>
            </a:r>
            <a:r>
              <a:rPr lang="ru-RU" sz="2000" b="1" dirty="0" smtClean="0">
                <a:solidFill>
                  <a:srgbClr val="002060"/>
                </a:solidFill>
              </a:rPr>
              <a:t>4, 6, 8 классов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по татарскому языку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000" b="1" dirty="0">
                <a:solidFill>
                  <a:srgbClr val="0070C0"/>
                </a:solidFill>
              </a:rPr>
              <a:t>5</a:t>
            </a:r>
            <a:r>
              <a:rPr lang="ru-RU" sz="2000" b="1" dirty="0" smtClean="0">
                <a:solidFill>
                  <a:srgbClr val="0070C0"/>
                </a:solidFill>
              </a:rPr>
              <a:t>.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Независимая </a:t>
            </a:r>
            <a:r>
              <a:rPr lang="ru-RU" sz="2000" b="1" dirty="0">
                <a:solidFill>
                  <a:srgbClr val="0070C0"/>
                </a:solidFill>
              </a:rPr>
              <a:t>оценка качества знаний учащихся </a:t>
            </a:r>
            <a:r>
              <a:rPr lang="ru-RU" sz="2000" b="1" dirty="0">
                <a:solidFill>
                  <a:srgbClr val="002060"/>
                </a:solidFill>
              </a:rPr>
              <a:t>7</a:t>
            </a:r>
            <a:r>
              <a:rPr lang="ru-RU" sz="2000" b="1" dirty="0" smtClean="0">
                <a:solidFill>
                  <a:srgbClr val="002060"/>
                </a:solidFill>
              </a:rPr>
              <a:t>, 8 </a:t>
            </a:r>
            <a:r>
              <a:rPr lang="ru-RU" sz="2000" b="1" dirty="0">
                <a:solidFill>
                  <a:srgbClr val="002060"/>
                </a:solidFill>
              </a:rPr>
              <a:t>классов </a:t>
            </a:r>
            <a:r>
              <a:rPr lang="ru-RU" sz="2000" b="1" dirty="0">
                <a:solidFill>
                  <a:srgbClr val="0070C0"/>
                </a:solidFill>
              </a:rPr>
              <a:t>по русскому языку, математике, физике, истории, обществознанию, биологии в рамках </a:t>
            </a:r>
            <a:r>
              <a:rPr lang="ru-RU" sz="2000" b="1" dirty="0" smtClean="0">
                <a:solidFill>
                  <a:srgbClr val="0070C0"/>
                </a:solidFill>
              </a:rPr>
              <a:t>КС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</a:rPr>
              <a:t>(Алексеевский, Черемшанский </a:t>
            </a:r>
            <a:r>
              <a:rPr lang="ru-RU" sz="2000" b="1" dirty="0">
                <a:solidFill>
                  <a:srgbClr val="0070C0"/>
                </a:solidFill>
              </a:rPr>
              <a:t>районы</a:t>
            </a:r>
            <a:r>
              <a:rPr lang="ru-RU" sz="2000" b="1" dirty="0" smtClean="0">
                <a:solidFill>
                  <a:srgbClr val="0070C0"/>
                </a:solidFill>
              </a:rPr>
              <a:t>)</a:t>
            </a:r>
            <a:endParaRPr lang="ru-RU" sz="2000" b="1" dirty="0">
              <a:solidFill>
                <a:srgbClr val="0070C0"/>
              </a:solidFill>
            </a:endParaRPr>
          </a:p>
          <a:p>
            <a:pPr marL="457200" indent="-457200">
              <a:spcBef>
                <a:spcPts val="0"/>
              </a:spcBef>
              <a:buAutoNum type="arabicPeriod"/>
            </a:pPr>
            <a:endParaRPr lang="ru-RU" b="1" dirty="0">
              <a:solidFill>
                <a:srgbClr val="002060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9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2016-2017 учебный год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72" y="4530154"/>
            <a:ext cx="2133600" cy="273844"/>
          </a:xfrm>
        </p:spPr>
        <p:txBody>
          <a:bodyPr/>
          <a:lstStyle/>
          <a:p>
            <a:pPr>
              <a:defRPr/>
            </a:pPr>
            <a:fld id="{3D8567F5-858E-4E7B-8B08-27FEE6681E58}" type="slidenum">
              <a:rPr lang="ru-RU" smtClean="0"/>
              <a:pPr>
                <a:defRPr/>
              </a:pPr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58444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92896" cy="516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91680" y="1151335"/>
            <a:ext cx="4040188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Ноябрь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79511" y="1631156"/>
            <a:ext cx="4416937" cy="2963466"/>
          </a:xfrm>
        </p:spPr>
        <p:txBody>
          <a:bodyPr/>
          <a:lstStyle/>
          <a:p>
            <a:pPr marL="457200" indent="-457200">
              <a:buFont typeface="Arial" charset="0"/>
              <a:buAutoNum type="arabicPeriod"/>
            </a:pPr>
            <a:r>
              <a:rPr lang="ru-RU" b="1" dirty="0">
                <a:solidFill>
                  <a:srgbClr val="0070C0"/>
                </a:solidFill>
              </a:rPr>
              <a:t>Независимая оценка качества знаний учащихся </a:t>
            </a:r>
            <a:r>
              <a:rPr lang="ru-RU" b="1" dirty="0">
                <a:solidFill>
                  <a:srgbClr val="002060"/>
                </a:solidFill>
              </a:rPr>
              <a:t>4</a:t>
            </a:r>
            <a:r>
              <a:rPr lang="ru-RU" b="1" dirty="0" smtClean="0">
                <a:solidFill>
                  <a:srgbClr val="002060"/>
                </a:solidFill>
              </a:rPr>
              <a:t>, 6, 8 </a:t>
            </a:r>
            <a:r>
              <a:rPr lang="ru-RU" b="1" dirty="0">
                <a:solidFill>
                  <a:srgbClr val="002060"/>
                </a:solidFill>
              </a:rPr>
              <a:t>классов </a:t>
            </a:r>
            <a:r>
              <a:rPr lang="ru-RU" b="1" dirty="0" smtClean="0">
                <a:solidFill>
                  <a:srgbClr val="0070C0"/>
                </a:solidFill>
              </a:rPr>
              <a:t>по иностранному языку</a:t>
            </a:r>
          </a:p>
          <a:p>
            <a:pPr marL="457200" indent="-457200">
              <a:buFont typeface="Arial" charset="0"/>
              <a:buAutoNum type="arabicPeriod"/>
            </a:pPr>
            <a:r>
              <a:rPr lang="ru-RU" b="1" dirty="0" smtClean="0">
                <a:solidFill>
                  <a:srgbClr val="0070C0"/>
                </a:solidFill>
              </a:rPr>
              <a:t>Диагностическое тестирование учителей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70C0"/>
                </a:solidFill>
              </a:rPr>
              <a:t>-предметников</a:t>
            </a:r>
            <a:endParaRPr lang="ru-RU" b="1" dirty="0">
              <a:solidFill>
                <a:srgbClr val="0070C0"/>
              </a:solidFill>
            </a:endParaRPr>
          </a:p>
          <a:p>
            <a:pPr marL="457200" indent="-457200">
              <a:buAutoNum type="arabicPeriod"/>
            </a:pP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724128" y="1151335"/>
            <a:ext cx="4041775" cy="479822"/>
          </a:xfrm>
        </p:spPr>
        <p:txBody>
          <a:bodyPr/>
          <a:lstStyle/>
          <a:p>
            <a:r>
              <a:rPr lang="ru-RU" dirty="0" smtClean="0">
                <a:solidFill>
                  <a:srgbClr val="A8246F"/>
                </a:solidFill>
              </a:rPr>
              <a:t>Ноябрь</a:t>
            </a:r>
            <a:endParaRPr lang="ru-RU" dirty="0">
              <a:solidFill>
                <a:srgbClr val="A8246F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8" y="1563638"/>
            <a:ext cx="4319450" cy="3030984"/>
          </a:xfrm>
        </p:spPr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0070C0"/>
                </a:solidFill>
              </a:rPr>
              <a:t>3</a:t>
            </a:r>
            <a:r>
              <a:rPr lang="ru-RU" b="1" dirty="0" smtClean="0">
                <a:solidFill>
                  <a:srgbClr val="0070C0"/>
                </a:solidFill>
              </a:rPr>
              <a:t>. Независимая оценка качества знаний учащихся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</a:rPr>
              <a:t>7, 8 </a:t>
            </a:r>
            <a:r>
              <a:rPr lang="ru-RU" b="1" dirty="0" smtClean="0">
                <a:solidFill>
                  <a:srgbClr val="0070C0"/>
                </a:solidFill>
              </a:rPr>
              <a:t>классов по русскому языку, математике, физике, истории, обществознанию, биологии в рамках КС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(Алькеевский, Сармановский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районы)</a:t>
            </a:r>
          </a:p>
          <a:p>
            <a:pPr marL="0" indent="0">
              <a:buNone/>
            </a:pPr>
            <a:endParaRPr lang="ru-RU" b="1" dirty="0" smtClean="0">
              <a:solidFill>
                <a:srgbClr val="002060"/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457200" y="-20538"/>
            <a:ext cx="8229600" cy="857250"/>
          </a:xfrm>
        </p:spPr>
        <p:txBody>
          <a:bodyPr/>
          <a:lstStyle/>
          <a:p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2016-2017 учебный год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" name="Picture 2" descr="C:\Users\Afanaseva\Desktop\сам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34" y="99030"/>
            <a:ext cx="676250" cy="672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Номер слайда 2"/>
          <p:cNvSpPr>
            <a:spLocks noGrp="1"/>
          </p:cNvSpPr>
          <p:nvPr>
            <p:ph type="sldNum" sz="quarter" idx="12"/>
          </p:nvPr>
        </p:nvSpPr>
        <p:spPr>
          <a:xfrm>
            <a:off x="7020272" y="4530154"/>
            <a:ext cx="2133600" cy="273844"/>
          </a:xfrm>
        </p:spPr>
        <p:txBody>
          <a:bodyPr/>
          <a:lstStyle/>
          <a:p>
            <a:pPr>
              <a:defRPr/>
            </a:pPr>
            <a:fld id="{3D8567F5-858E-4E7B-8B08-27FEE6681E58}" type="slidenum">
              <a:rPr lang="ru-RU" smtClean="0"/>
              <a:pPr>
                <a:defRPr/>
              </a:pPr>
              <a:t>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72561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5710</TotalTime>
  <Words>1294</Words>
  <Application>Microsoft Office PowerPoint</Application>
  <PresentationFormat>Экран (16:9)</PresentationFormat>
  <Paragraphs>187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9" baseType="lpstr">
      <vt:lpstr>Arial</vt:lpstr>
      <vt:lpstr>Calibri</vt:lpstr>
      <vt:lpstr>Тема Office</vt:lpstr>
      <vt:lpstr>Презентация PowerPoint</vt:lpstr>
      <vt:lpstr>Мониторинг качества образования</vt:lpstr>
      <vt:lpstr>Внутренний контроль  1.Директорские контрольные работы по итогам  I четверти (осенние каникулы с 31.10.2016 по 06.11.2016,  проведение контрольных работ с 18.10.16 по 21.10.16) 6,7 классы - русский язык, математика    8,9 классы - физика, химия, математика  Контроль: МОУО; оценки выставляются в журнал</vt:lpstr>
      <vt:lpstr>Внутренний контроль 2. Муниципальные контрольные работы по итогам  I полугодия: (зимние каникулы с 26.12.2016 по 08.01.2017 проведение контрольных работ  с 13.12.2016 по 16.12.2016) 6,7 классы - русский язык, математика 8,9 классы - история, химия, физика  Контроль: МОиН РТ; оценки выставляются в журнал</vt:lpstr>
      <vt:lpstr> 3. Республиканские контрольные работы  по итогам года: (проведение контрольных работ с 20.04.2017)  5,6 классы - русский язык, математика, татарский язык 7 класс - история, математика 8 класс - математика, русский язык, физика  Контроль: МОиН РТ; оценки выставляются в журнал</vt:lpstr>
      <vt:lpstr>Оценочные процедуры уровня знаний школьников  в 2016-2017 учебном году</vt:lpstr>
      <vt:lpstr>2016-2017 учебный год</vt:lpstr>
      <vt:lpstr>2016-2017 учебный год</vt:lpstr>
      <vt:lpstr>2016-2017 учебный год</vt:lpstr>
      <vt:lpstr>2016-2017 учебный год</vt:lpstr>
      <vt:lpstr>2016-2017 учебный год</vt:lpstr>
      <vt:lpstr>Презентация PowerPoint</vt:lpstr>
      <vt:lpstr>2016-2017 учебный год</vt:lpstr>
      <vt:lpstr>2016-2017 учебный год</vt:lpstr>
      <vt:lpstr>2016-2017 учебный год</vt:lpstr>
      <vt:lpstr> Методические службы Республики Татарстан по итогам 2015/2016 учебного года</vt:lpstr>
      <vt:lpstr>Критерии эффективности  муниципальных методических служб</vt:lpstr>
      <vt:lpstr>Презентация PowerPoint</vt:lpstr>
      <vt:lpstr>Презентация PowerPoint</vt:lpstr>
      <vt:lpstr>«Дорожная карта»  по повышению эффективности деятельности муниципальных методических служб на 2016-2017 учебный год</vt:lpstr>
      <vt:lpstr>«Дорожная карта»  по повышению эффективности деятельности муниципальных методических служб на 2016-2017 учебный год</vt:lpstr>
      <vt:lpstr>«Дорожная карта»  по повышению эффективности деятельности муниципальных методических служб на 2016-2017 учебный год</vt:lpstr>
      <vt:lpstr>«Дорожная карта»  по повышению эффективности деятельности муниципальных методических служб на 2016-2017 учебный год</vt:lpstr>
      <vt:lpstr>«Дорожная карта»  по повышению эффективности деятельности муниципальных методических служб на 2016-2017 учебный год</vt:lpstr>
      <vt:lpstr>Грант «Лучший методист»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Amirova</dc:creator>
  <cp:lastModifiedBy>Пользователь</cp:lastModifiedBy>
  <cp:revision>490</cp:revision>
  <cp:lastPrinted>2016-09-21T13:09:17Z</cp:lastPrinted>
  <dcterms:created xsi:type="dcterms:W3CDTF">2013-10-22T07:31:15Z</dcterms:created>
  <dcterms:modified xsi:type="dcterms:W3CDTF">2016-09-22T16:49:59Z</dcterms:modified>
</cp:coreProperties>
</file>